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DCDB"/>
    <a:srgbClr val="4472C4"/>
    <a:srgbClr val="8FAADC"/>
    <a:srgbClr val="203864"/>
    <a:srgbClr val="E7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48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C222-1394-402B-B74D-073A8912089A}" type="datetimeFigureOut">
              <a:rPr lang="zh-TW" altLang="en-US" smtClean="0"/>
              <a:t>2024/9/26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D127F-F3C6-4FE2-A2CE-06F0E2E3FE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673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C222-1394-402B-B74D-073A8912089A}" type="datetimeFigureOut">
              <a:rPr lang="zh-TW" altLang="en-US" smtClean="0"/>
              <a:t>2024/9/26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D127F-F3C6-4FE2-A2CE-06F0E2E3FE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741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C222-1394-402B-B74D-073A8912089A}" type="datetimeFigureOut">
              <a:rPr lang="zh-TW" altLang="en-US" smtClean="0"/>
              <a:t>2024/9/26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D127F-F3C6-4FE2-A2CE-06F0E2E3FE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9826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C222-1394-402B-B74D-073A8912089A}" type="datetimeFigureOut">
              <a:rPr lang="zh-TW" altLang="en-US" smtClean="0"/>
              <a:t>2024/9/26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D127F-F3C6-4FE2-A2CE-06F0E2E3FE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9340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C222-1394-402B-B74D-073A8912089A}" type="datetimeFigureOut">
              <a:rPr lang="zh-TW" altLang="en-US" smtClean="0"/>
              <a:t>2024/9/26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D127F-F3C6-4FE2-A2CE-06F0E2E3FE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1075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C222-1394-402B-B74D-073A8912089A}" type="datetimeFigureOut">
              <a:rPr lang="zh-TW" altLang="en-US" smtClean="0"/>
              <a:t>2024/9/26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D127F-F3C6-4FE2-A2CE-06F0E2E3FE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0435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C222-1394-402B-B74D-073A8912089A}" type="datetimeFigureOut">
              <a:rPr lang="zh-TW" altLang="en-US" smtClean="0"/>
              <a:t>2024/9/26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D127F-F3C6-4FE2-A2CE-06F0E2E3FE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2203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C222-1394-402B-B74D-073A8912089A}" type="datetimeFigureOut">
              <a:rPr lang="zh-TW" altLang="en-US" smtClean="0"/>
              <a:t>2024/9/26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D127F-F3C6-4FE2-A2CE-06F0E2E3FE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4107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C222-1394-402B-B74D-073A8912089A}" type="datetimeFigureOut">
              <a:rPr lang="zh-TW" altLang="en-US" smtClean="0"/>
              <a:t>2024/9/26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D127F-F3C6-4FE2-A2CE-06F0E2E3FE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5301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C222-1394-402B-B74D-073A8912089A}" type="datetimeFigureOut">
              <a:rPr lang="zh-TW" altLang="en-US" smtClean="0"/>
              <a:t>2024/9/26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D127F-F3C6-4FE2-A2CE-06F0E2E3FE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5596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0400" y="450000"/>
            <a:ext cx="2949178" cy="2055600"/>
          </a:xfrm>
        </p:spPr>
        <p:txBody>
          <a:bodyPr anchor="t" anchorCtr="0"/>
          <a:lstStyle>
            <a:lvl1pPr>
              <a:defRPr sz="9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70800" y="352799"/>
            <a:ext cx="4629600" cy="586080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dirty="0"/>
              <a:t>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0400" y="2505600"/>
            <a:ext cx="2949178" cy="3358800"/>
          </a:xfrm>
        </p:spPr>
        <p:txBody>
          <a:bodyPr anchor="b" anchorCtr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C222-1394-402B-B74D-073A8912089A}" type="datetimeFigureOut">
              <a:rPr lang="zh-TW" altLang="en-US" smtClean="0"/>
              <a:t>2024/9/26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D127F-F3C6-4FE2-A2CE-06F0E2E3FE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690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7600" cy="2584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952000"/>
            <a:ext cx="7886700" cy="322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7A82C222-1394-402B-B74D-073A8912089A}" type="datetimeFigureOut">
              <a:rPr lang="zh-TW" altLang="en-US" smtClean="0"/>
              <a:pPr/>
              <a:t>2024/9/26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5BDD127F-F3C6-4FE2-A2CE-06F0E2E3FEA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4451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9600" b="1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b="1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400" b="1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000" b="1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b="1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b="1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:a16="http://schemas.microsoft.com/office/drawing/2014/main" id="{4DE668FB-3E86-4485-95C6-D7321A428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89200"/>
            <a:ext cx="9144000" cy="1540800"/>
          </a:xfrm>
          <a:solidFill>
            <a:schemeClr val="dk1"/>
          </a:solidFill>
        </p:spPr>
        <p:txBody>
          <a:bodyPr anchor="ctr"/>
          <a:lstStyle/>
          <a:p>
            <a:r>
              <a:rPr lang="zh-TW" altLang="en-US" sz="7200" dirty="0">
                <a:solidFill>
                  <a:schemeClr val="bg1"/>
                </a:solidFill>
              </a:rPr>
              <a:t>小明旅遊儲蓄計畫</a:t>
            </a:r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78AAEF93-0CAB-4BEE-84E2-8FAF442F55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0000" y="2430000"/>
            <a:ext cx="6444000" cy="4437746"/>
          </a:xfrm>
        </p:spPr>
      </p:pic>
    </p:spTree>
    <p:extLst>
      <p:ext uri="{BB962C8B-B14F-4D97-AF65-F5344CB8AC3E}">
        <p14:creationId xmlns:p14="http://schemas.microsoft.com/office/powerpoint/2010/main" val="1635269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05512B0-A0D4-4230-B8DA-B454C70EE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101</a:t>
            </a:r>
            <a:endParaRPr lang="zh-TW" altLang="en-US" dirty="0"/>
          </a:p>
        </p:txBody>
      </p:sp>
      <p:pic>
        <p:nvPicPr>
          <p:cNvPr id="6" name="圖片版面配置區 5" descr="pic_101">
            <a:extLst>
              <a:ext uri="{FF2B5EF4-FFF2-40B4-BE49-F238E27FC236}">
                <a16:creationId xmlns:a16="http://schemas.microsoft.com/office/drawing/2014/main" id="{1867D193-E6B9-43B3-A9CB-E32E8D650057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21" b="2521"/>
          <a:stretch>
            <a:fillRect/>
          </a:stretch>
        </p:blipFill>
        <p:spPr>
          <a:solidFill>
            <a:srgbClr val="EDEDED"/>
          </a:solidFill>
          <a:ln w="63500" cap="rnd">
            <a:solidFill>
              <a:srgbClr val="FFFFFF"/>
            </a:solidFill>
          </a:ln>
          <a:effectLst>
            <a:outerShdw blurRad="50800" algn="ctr" rotWithShape="0">
              <a:srgbClr val="000000">
                <a:alpha val="41000"/>
              </a:srgbClr>
            </a:outerShdw>
          </a:effectLst>
          <a:scene3d>
            <a:camera prst="orthographicFront"/>
            <a:lightRig rig="three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FE8B6E6-6981-4640-BC7F-F06443AE1ED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360000" lvl="0" indent="-360000">
              <a:buFont typeface="Arial" panose="020B0604020202020204" pitchFamily="34" charset="0"/>
              <a:buChar char="•"/>
            </a:pPr>
            <a:r>
              <a:rPr lang="zh-TW" altLang="en-US" sz="5400" dirty="0"/>
              <a:t>好高</a:t>
            </a:r>
          </a:p>
          <a:p>
            <a:pPr marL="360000" lvl="0" indent="-360000">
              <a:buFont typeface="Arial" panose="020B0604020202020204" pitchFamily="34" charset="0"/>
              <a:buChar char="•"/>
            </a:pPr>
            <a:r>
              <a:rPr lang="zh-TW" altLang="en-US" sz="5400" dirty="0"/>
              <a:t>好玩</a:t>
            </a:r>
          </a:p>
          <a:p>
            <a:pPr marL="360000" lvl="0" indent="-360000">
              <a:buFont typeface="Arial" panose="020B0604020202020204" pitchFamily="34" charset="0"/>
              <a:buChar char="•"/>
            </a:pPr>
            <a:r>
              <a:rPr lang="zh-TW" altLang="en-US" sz="5400" dirty="0"/>
              <a:t>好新奇</a:t>
            </a:r>
          </a:p>
        </p:txBody>
      </p:sp>
    </p:spTree>
    <p:extLst>
      <p:ext uri="{BB962C8B-B14F-4D97-AF65-F5344CB8AC3E}">
        <p14:creationId xmlns:p14="http://schemas.microsoft.com/office/powerpoint/2010/main" val="1948405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>
            <a:extLst>
              <a:ext uri="{FF2B5EF4-FFF2-40B4-BE49-F238E27FC236}">
                <a16:creationId xmlns:a16="http://schemas.microsoft.com/office/drawing/2014/main" id="{19A9BA49-2C29-412B-BC70-DEDB09066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7600" cy="727200"/>
          </a:xfrm>
        </p:spPr>
        <p:txBody>
          <a:bodyPr/>
          <a:lstStyle/>
          <a:p>
            <a:r>
              <a:rPr lang="en-US" altLang="zh-TW" sz="4400" dirty="0"/>
              <a:t>7</a:t>
            </a:r>
            <a:r>
              <a:rPr lang="zh-TW" altLang="en-US" sz="4400" dirty="0"/>
              <a:t>月份 收支表</a:t>
            </a:r>
          </a:p>
        </p:txBody>
      </p:sp>
      <p:graphicFrame>
        <p:nvGraphicFramePr>
          <p:cNvPr id="8" name="內容版面配置區 2" descr="table_plan" title="table_plan">
            <a:extLst>
              <a:ext uri="{FF2B5EF4-FFF2-40B4-BE49-F238E27FC236}">
                <a16:creationId xmlns:a16="http://schemas.microsoft.com/office/drawing/2014/main" id="{3B83D909-7D97-4E06-957B-E6853936F0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7183017"/>
              </p:ext>
            </p:extLst>
          </p:nvPr>
        </p:nvGraphicFramePr>
        <p:xfrm>
          <a:off x="1854000" y="1256400"/>
          <a:ext cx="5436000" cy="5080199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1034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4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45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32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209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u="none" strike="noStrike" spc="300" dirty="0">
                          <a:effectLst/>
                        </a:rPr>
                        <a:t>收入</a:t>
                      </a:r>
                      <a:endParaRPr lang="zh-TW" altLang="en-US" sz="1600" b="0" i="0" u="none" strike="noStrike" spc="300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u="none" strike="noStrike" spc="300" dirty="0">
                          <a:effectLst/>
                        </a:rPr>
                        <a:t>支出</a:t>
                      </a:r>
                      <a:endParaRPr lang="zh-TW" altLang="en-US" sz="1600" b="0" i="0" u="none" strike="noStrike" spc="300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u="none" strike="noStrike" spc="300" dirty="0">
                          <a:effectLst/>
                        </a:rPr>
                        <a:t>餘額</a:t>
                      </a:r>
                      <a:endParaRPr lang="zh-TW" altLang="en-US" sz="1600" b="0" i="0" u="none" strike="noStrike" spc="300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u="none" strike="noStrike" spc="300" dirty="0">
                          <a:effectLst/>
                        </a:rPr>
                        <a:t>備註說明</a:t>
                      </a:r>
                      <a:endParaRPr lang="zh-TW" altLang="en-US" sz="1600" b="0" i="0" u="none" strike="noStrike" spc="300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82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effectLst/>
                        </a:rPr>
                        <a:t>1,200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u="none" strike="noStrike" dirty="0">
                          <a:effectLst/>
                        </a:rPr>
                        <a:t>每週爸媽固定給的零用錢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82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effectLst/>
                        </a:rPr>
                        <a:t>500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u="none" strike="noStrike" dirty="0">
                          <a:effectLst/>
                        </a:rPr>
                        <a:t>奶奶給的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182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800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u="none" strike="noStrike" dirty="0">
                          <a:effectLst/>
                        </a:rPr>
                        <a:t>考試</a:t>
                      </a:r>
                      <a:r>
                        <a:rPr lang="en-US" altLang="zh-TW" sz="1600" u="none" strike="noStrike" dirty="0">
                          <a:effectLst/>
                        </a:rPr>
                        <a:t>100</a:t>
                      </a:r>
                      <a:r>
                        <a:rPr lang="zh-TW" altLang="en-US" sz="1600" u="none" strike="noStrike" dirty="0">
                          <a:effectLst/>
                        </a:rPr>
                        <a:t>分媽媽的獎勵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82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1,500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u="none" strike="noStrike" dirty="0">
                          <a:effectLst/>
                        </a:rPr>
                        <a:t>打工的薪水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1822">
                <a:tc>
                  <a:txBody>
                    <a:bodyPr/>
                    <a:lstStyle/>
                    <a:p>
                      <a:pPr algn="r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effectLst/>
                        </a:rPr>
                        <a:t>135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u="none" strike="noStrike" dirty="0">
                          <a:effectLst/>
                        </a:rPr>
                        <a:t>松山到新竹的車資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1822">
                <a:tc>
                  <a:txBody>
                    <a:bodyPr/>
                    <a:lstStyle/>
                    <a:p>
                      <a:pPr algn="r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effectLst/>
                        </a:rPr>
                        <a:t>600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u="none" strike="noStrike" dirty="0">
                          <a:effectLst/>
                        </a:rPr>
                        <a:t>六福村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1822">
                <a:tc>
                  <a:txBody>
                    <a:bodyPr/>
                    <a:lstStyle/>
                    <a:p>
                      <a:pPr algn="r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effectLst/>
                        </a:rPr>
                        <a:t>80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600" u="none" strike="noStrike" dirty="0">
                          <a:effectLst/>
                        </a:rPr>
                        <a:t>3</a:t>
                      </a:r>
                      <a:r>
                        <a:rPr lang="zh-TW" altLang="en-US" sz="1600" u="none" strike="noStrike" dirty="0">
                          <a:effectLst/>
                        </a:rPr>
                        <a:t>支原子筆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1822">
                <a:tc>
                  <a:txBody>
                    <a:bodyPr/>
                    <a:lstStyle/>
                    <a:p>
                      <a:pPr algn="r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effectLst/>
                        </a:rPr>
                        <a:t>300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u="none" strike="noStrike" dirty="0">
                          <a:effectLst/>
                        </a:rPr>
                        <a:t>小華的生日禮物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1822">
                <a:tc>
                  <a:txBody>
                    <a:bodyPr/>
                    <a:lstStyle/>
                    <a:p>
                      <a:pPr algn="r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effectLst/>
                        </a:rPr>
                        <a:t>500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u="none" strike="noStrike" dirty="0">
                          <a:effectLst/>
                        </a:rPr>
                        <a:t>隨身碟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1822">
                <a:tc>
                  <a:txBody>
                    <a:bodyPr/>
                    <a:lstStyle/>
                    <a:p>
                      <a:pPr algn="r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effectLst/>
                        </a:rPr>
                        <a:t>100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u="none" strike="noStrike" dirty="0">
                          <a:effectLst/>
                        </a:rPr>
                        <a:t>麥當勞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1822">
                <a:tc>
                  <a:txBody>
                    <a:bodyPr/>
                    <a:lstStyle/>
                    <a:p>
                      <a:pPr algn="r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effectLst/>
                        </a:rPr>
                        <a:t>800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u="none" strike="noStrike" dirty="0">
                          <a:effectLst/>
                        </a:rPr>
                        <a:t>周杰倫演唱會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1822">
                <a:tc>
                  <a:txBody>
                    <a:bodyPr/>
                    <a:lstStyle/>
                    <a:p>
                      <a:pPr algn="r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effectLst/>
                        </a:rPr>
                        <a:t>1,200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u="none" strike="noStrike" dirty="0">
                          <a:effectLst/>
                        </a:rPr>
                        <a:t>電腦書</a:t>
                      </a:r>
                      <a:r>
                        <a:rPr lang="en-US" altLang="zh-TW" sz="1600" u="none" strike="noStrike" dirty="0">
                          <a:effectLst/>
                        </a:rPr>
                        <a:t>2</a:t>
                      </a:r>
                      <a:r>
                        <a:rPr lang="zh-TW" altLang="en-US" sz="1600" u="none" strike="noStrike" dirty="0">
                          <a:effectLst/>
                        </a:rPr>
                        <a:t>本</a:t>
                      </a:r>
                      <a:r>
                        <a:rPr lang="en-US" altLang="zh-TW" sz="1600" u="none" strike="noStrike" dirty="0">
                          <a:effectLst/>
                        </a:rPr>
                        <a:t>+</a:t>
                      </a:r>
                      <a:r>
                        <a:rPr lang="zh-TW" altLang="en-US" sz="1600" u="none" strike="noStrike" dirty="0">
                          <a:effectLst/>
                        </a:rPr>
                        <a:t>故事書</a:t>
                      </a:r>
                      <a:r>
                        <a:rPr lang="en-US" altLang="zh-TW" sz="1600" u="none" strike="noStrike" dirty="0">
                          <a:effectLst/>
                        </a:rPr>
                        <a:t>3</a:t>
                      </a:r>
                      <a:r>
                        <a:rPr lang="zh-TW" altLang="en-US" sz="1600" u="none" strike="noStrike" dirty="0">
                          <a:effectLst/>
                        </a:rPr>
                        <a:t>本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2090">
                <a:tc>
                  <a:txBody>
                    <a:bodyPr/>
                    <a:lstStyle/>
                    <a:p>
                      <a:pPr algn="r" fontAlgn="ctr"/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680</a:t>
                      </a:r>
                      <a:endParaRPr lang="en-US" altLang="zh-TW" sz="2800" b="1" i="0" u="none" strike="noStrike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6392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2587801-25A7-4FC6-A9F6-E9E31295E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旅費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D4AEAAA-0DCF-441C-98C0-2D5594664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9600" dirty="0">
                <a:ln w="0"/>
                <a:gradFill>
                  <a:gsLst>
                    <a:gs pos="0">
                      <a:srgbClr val="203864"/>
                    </a:gs>
                    <a:gs pos="50000">
                      <a:srgbClr val="4472C4"/>
                    </a:gs>
                    <a:gs pos="100000">
                      <a:srgbClr val="8FAADC"/>
                    </a:gs>
                  </a:gsLst>
                  <a:lin ang="5400000"/>
                </a:gradFill>
                <a:effectLst>
                  <a:reflection blurRad="6350" stA="40000" endPos="35500" dist="25400" dir="5400000" sy="-90000" algn="bl" rotWithShape="0"/>
                </a:effectLst>
              </a:rPr>
              <a:t>4000</a:t>
            </a:r>
            <a:r>
              <a:rPr lang="zh-TW" altLang="en-US" sz="9600" dirty="0">
                <a:ln w="0"/>
                <a:gradFill>
                  <a:gsLst>
                    <a:gs pos="0">
                      <a:srgbClr val="203864"/>
                    </a:gs>
                    <a:gs pos="50000">
                      <a:srgbClr val="4472C4"/>
                    </a:gs>
                    <a:gs pos="100000">
                      <a:srgbClr val="8FAADC"/>
                    </a:gs>
                  </a:gsLst>
                  <a:lin ang="5400000"/>
                </a:gradFill>
                <a:effectLst>
                  <a:reflection blurRad="6350" stA="40000" endPos="35500" dist="25400" dir="5400000" sy="-90000" algn="bl" rotWithShape="0"/>
                </a:effectLst>
              </a:rPr>
              <a:t>元</a:t>
            </a:r>
          </a:p>
        </p:txBody>
      </p:sp>
    </p:spTree>
    <p:extLst>
      <p:ext uri="{BB962C8B-B14F-4D97-AF65-F5344CB8AC3E}">
        <p14:creationId xmlns:p14="http://schemas.microsoft.com/office/powerpoint/2010/main" val="2978516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除號 3" descr="sym_pro&#10;&#10;sym_pro">
            <a:extLst>
              <a:ext uri="{FF2B5EF4-FFF2-40B4-BE49-F238E27FC236}">
                <a16:creationId xmlns:a16="http://schemas.microsoft.com/office/drawing/2014/main" id="{CE1F35D3-59E2-4951-944F-EF4A0AEB4F63}"/>
              </a:ext>
            </a:extLst>
          </p:cNvPr>
          <p:cNvSpPr/>
          <p:nvPr/>
        </p:nvSpPr>
        <p:spPr>
          <a:xfrm>
            <a:off x="3470400" y="1569600"/>
            <a:ext cx="1234800" cy="1054800"/>
          </a:xfrm>
          <a:prstGeom prst="mathDivide">
            <a:avLst/>
          </a:prstGeom>
          <a:solidFill>
            <a:schemeClr val="tx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3562B965-FAEC-4764-AF0F-2BCAD2357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7600" cy="2296800"/>
          </a:xfrm>
        </p:spPr>
        <p:txBody>
          <a:bodyPr/>
          <a:lstStyle/>
          <a:p>
            <a:r>
              <a:rPr lang="en-US" altLang="zh-TW" sz="6600" dirty="0"/>
              <a:t>4000</a:t>
            </a:r>
            <a:r>
              <a:rPr lang="zh-TW" altLang="en-US" sz="4800" dirty="0"/>
              <a:t>元</a:t>
            </a:r>
            <a:r>
              <a:rPr lang="zh-TW" altLang="en-US" sz="6600" dirty="0"/>
              <a:t>       </a:t>
            </a:r>
            <a:r>
              <a:rPr lang="en-US" altLang="zh-TW" sz="6600" dirty="0"/>
              <a:t>680</a:t>
            </a:r>
            <a:r>
              <a:rPr lang="zh-TW" altLang="en-US" sz="4800" dirty="0"/>
              <a:t>元</a:t>
            </a:r>
            <a:r>
              <a:rPr lang="en-US" altLang="zh-TW" sz="4800" dirty="0"/>
              <a:t>/</a:t>
            </a:r>
            <a:r>
              <a:rPr lang="zh-TW" altLang="en-US" sz="4800" dirty="0"/>
              <a:t>每月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EDEC7F1-61CC-4B64-801D-37903B936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altLang="zh-TW" sz="9600" dirty="0">
                <a:ln w="0"/>
                <a:gradFill>
                  <a:gsLst>
                    <a:gs pos="0">
                      <a:srgbClr val="203864"/>
                    </a:gs>
                    <a:gs pos="50000">
                      <a:srgbClr val="4472C4"/>
                    </a:gs>
                    <a:gs pos="100000">
                      <a:srgbClr val="8FAADC"/>
                    </a:gs>
                  </a:gsLst>
                  <a:lin ang="5400000"/>
                </a:gradFill>
                <a:effectLst>
                  <a:reflection blurRad="6350" stA="40000" endPos="35500" dist="25400" dir="5400000" sy="-90000" algn="bl" rotWithShape="0"/>
                </a:effectLst>
              </a:rPr>
              <a:t>6</a:t>
            </a:r>
            <a:r>
              <a:rPr lang="zh-TW" altLang="en-US" sz="9600" dirty="0">
                <a:ln w="0"/>
                <a:gradFill>
                  <a:gsLst>
                    <a:gs pos="0">
                      <a:srgbClr val="203864"/>
                    </a:gs>
                    <a:gs pos="50000">
                      <a:srgbClr val="4472C4"/>
                    </a:gs>
                    <a:gs pos="100000">
                      <a:srgbClr val="8FAADC"/>
                    </a:gs>
                  </a:gsLst>
                  <a:lin ang="5400000"/>
                </a:gradFill>
                <a:effectLst>
                  <a:reflection blurRad="6350" stA="40000" endPos="35500" dist="25400" dir="5400000" sy="-90000" algn="bl" rotWithShape="0"/>
                </a:effectLst>
              </a:rPr>
              <a:t>個月</a:t>
            </a:r>
          </a:p>
          <a:p>
            <a:pPr algn="ctr"/>
            <a:endParaRPr lang="zh-TW" altLang="en-US" sz="9600" dirty="0">
              <a:ln w="0"/>
              <a:gradFill>
                <a:gsLst>
                  <a:gs pos="0">
                    <a:srgbClr val="203864"/>
                  </a:gs>
                  <a:gs pos="50000">
                    <a:srgbClr val="4472C4"/>
                  </a:gs>
                  <a:gs pos="100000">
                    <a:srgbClr val="8FAADC"/>
                  </a:gs>
                </a:gsLst>
                <a:lin ang="5400000"/>
              </a:gradFill>
              <a:effectLst>
                <a:reflection blurRad="6350" stA="40000" endPos="35500" dist="254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03560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</TotalTime>
  <Words>95</Words>
  <Application>Microsoft Office PowerPoint</Application>
  <PresentationFormat>如螢幕大小 (4:3)</PresentationFormat>
  <Paragraphs>39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0" baseType="lpstr">
      <vt:lpstr>微軟正黑體</vt:lpstr>
      <vt:lpstr>新細明體</vt:lpstr>
      <vt:lpstr>Arial</vt:lpstr>
      <vt:lpstr>Calibri</vt:lpstr>
      <vt:lpstr>Office 佈景主題</vt:lpstr>
      <vt:lpstr>小明旅遊儲蓄計畫</vt:lpstr>
      <vt:lpstr>101</vt:lpstr>
      <vt:lpstr>7月份 收支表</vt:lpstr>
      <vt:lpstr>旅費</vt:lpstr>
      <vt:lpstr>4000元       680元/每月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15</cp:revision>
  <dcterms:created xsi:type="dcterms:W3CDTF">2018-11-16T08:57:28Z</dcterms:created>
  <dcterms:modified xsi:type="dcterms:W3CDTF">2024-09-26T11:48:33Z</dcterms:modified>
</cp:coreProperties>
</file>