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佈景主題樣式 1 - 輔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53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2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80" b="0" i="0" u="none" strike="noStrike" kern="1200" spc="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/>
              <a:t>單位</a:t>
            </a:r>
            <a:r>
              <a:rPr lang="en-US"/>
              <a:t>:</a:t>
            </a:r>
            <a:r>
              <a:rPr lang="zh-TW"/>
              <a:t>億美元</a:t>
            </a:r>
          </a:p>
        </c:rich>
      </c:tx>
      <c:layout>
        <c:manualLayout>
          <c:xMode val="edge"/>
          <c:yMode val="edge"/>
          <c:x val="9.1981261793295686E-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80" b="0" i="0" u="none" strike="noStrike" kern="1200" spc="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Statistics!$B$1</c:f>
              <c:strCache>
                <c:ptCount val="1"/>
                <c:pt idx="0">
                  <c:v>化 學 品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Statistics!$A$2:$A$13</c:f>
              <c:strCache>
                <c:ptCount val="12"/>
                <c:pt idx="0">
                  <c:v> 1月</c:v>
                </c:pt>
                <c:pt idx="1">
                  <c:v> 2月</c:v>
                </c:pt>
                <c:pt idx="2">
                  <c:v> 3月</c:v>
                </c:pt>
                <c:pt idx="3">
                  <c:v> 4月</c:v>
                </c:pt>
                <c:pt idx="4">
                  <c:v> 5月</c:v>
                </c:pt>
                <c:pt idx="5">
                  <c:v> 6月</c:v>
                </c:pt>
                <c:pt idx="6">
                  <c:v> 7月</c:v>
                </c:pt>
                <c:pt idx="7">
                  <c:v> 8月</c:v>
                </c:pt>
                <c:pt idx="8">
                  <c:v> 9月</c:v>
                </c:pt>
                <c:pt idx="9">
                  <c:v> 10月</c:v>
                </c:pt>
                <c:pt idx="10">
                  <c:v> 11月</c:v>
                </c:pt>
                <c:pt idx="11">
                  <c:v> 12月</c:v>
                </c:pt>
              </c:strCache>
            </c:strRef>
          </c:cat>
          <c:val>
            <c:numRef>
              <c:f>Statistics!$B$2:$B$13</c:f>
              <c:numCache>
                <c:formatCode>General</c:formatCode>
                <c:ptCount val="12"/>
                <c:pt idx="0">
                  <c:v>15.6</c:v>
                </c:pt>
                <c:pt idx="1">
                  <c:v>12</c:v>
                </c:pt>
                <c:pt idx="2">
                  <c:v>19.5</c:v>
                </c:pt>
                <c:pt idx="3">
                  <c:v>15.8</c:v>
                </c:pt>
                <c:pt idx="4">
                  <c:v>18.5</c:v>
                </c:pt>
                <c:pt idx="5">
                  <c:v>15.8</c:v>
                </c:pt>
                <c:pt idx="6">
                  <c:v>16.600000000000001</c:v>
                </c:pt>
                <c:pt idx="7">
                  <c:v>15.9</c:v>
                </c:pt>
                <c:pt idx="8">
                  <c:v>14.8</c:v>
                </c:pt>
                <c:pt idx="9">
                  <c:v>15</c:v>
                </c:pt>
                <c:pt idx="10">
                  <c:v>16.899999999999999</c:v>
                </c:pt>
                <c:pt idx="11">
                  <c:v>15.9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2F-46A3-A31E-B5033CF4F2FA}"/>
            </c:ext>
          </c:extLst>
        </c:ser>
        <c:ser>
          <c:idx val="1"/>
          <c:order val="1"/>
          <c:tx>
            <c:strRef>
              <c:f>Statistics!$C$1</c:f>
              <c:strCache>
                <c:ptCount val="1"/>
                <c:pt idx="0">
                  <c:v>機  械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Statistics!$A$2:$A$13</c:f>
              <c:strCache>
                <c:ptCount val="12"/>
                <c:pt idx="0">
                  <c:v> 1月</c:v>
                </c:pt>
                <c:pt idx="1">
                  <c:v> 2月</c:v>
                </c:pt>
                <c:pt idx="2">
                  <c:v> 3月</c:v>
                </c:pt>
                <c:pt idx="3">
                  <c:v> 4月</c:v>
                </c:pt>
                <c:pt idx="4">
                  <c:v> 5月</c:v>
                </c:pt>
                <c:pt idx="5">
                  <c:v> 6月</c:v>
                </c:pt>
                <c:pt idx="6">
                  <c:v> 7月</c:v>
                </c:pt>
                <c:pt idx="7">
                  <c:v> 8月</c:v>
                </c:pt>
                <c:pt idx="8">
                  <c:v> 9月</c:v>
                </c:pt>
                <c:pt idx="9">
                  <c:v> 10月</c:v>
                </c:pt>
                <c:pt idx="10">
                  <c:v> 11月</c:v>
                </c:pt>
                <c:pt idx="11">
                  <c:v> 12月</c:v>
                </c:pt>
              </c:strCache>
            </c:strRef>
          </c:cat>
          <c:val>
            <c:numRef>
              <c:f>Statistics!$C$2:$C$13</c:f>
              <c:numCache>
                <c:formatCode>General</c:formatCode>
                <c:ptCount val="12"/>
                <c:pt idx="0">
                  <c:v>11.6</c:v>
                </c:pt>
                <c:pt idx="1">
                  <c:v>9.8000000000000007</c:v>
                </c:pt>
                <c:pt idx="2">
                  <c:v>13.1</c:v>
                </c:pt>
                <c:pt idx="3">
                  <c:v>12.7</c:v>
                </c:pt>
                <c:pt idx="4">
                  <c:v>14.7</c:v>
                </c:pt>
                <c:pt idx="5">
                  <c:v>13.9</c:v>
                </c:pt>
                <c:pt idx="6">
                  <c:v>15.1</c:v>
                </c:pt>
                <c:pt idx="7">
                  <c:v>15.7</c:v>
                </c:pt>
                <c:pt idx="8">
                  <c:v>13.8</c:v>
                </c:pt>
                <c:pt idx="9">
                  <c:v>15.5</c:v>
                </c:pt>
                <c:pt idx="10">
                  <c:v>15.7</c:v>
                </c:pt>
                <c:pt idx="11">
                  <c:v>15.7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2F-46A3-A31E-B5033CF4F2FA}"/>
            </c:ext>
          </c:extLst>
        </c:ser>
        <c:ser>
          <c:idx val="2"/>
          <c:order val="2"/>
          <c:tx>
            <c:strRef>
              <c:f>Statistics!$D$1</c:f>
              <c:strCache>
                <c:ptCount val="1"/>
                <c:pt idx="0">
                  <c:v>紡 織 品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Statistics!$A$2:$A$13</c:f>
              <c:strCache>
                <c:ptCount val="12"/>
                <c:pt idx="0">
                  <c:v> 1月</c:v>
                </c:pt>
                <c:pt idx="1">
                  <c:v> 2月</c:v>
                </c:pt>
                <c:pt idx="2">
                  <c:v> 3月</c:v>
                </c:pt>
                <c:pt idx="3">
                  <c:v> 4月</c:v>
                </c:pt>
                <c:pt idx="4">
                  <c:v> 5月</c:v>
                </c:pt>
                <c:pt idx="5">
                  <c:v> 6月</c:v>
                </c:pt>
                <c:pt idx="6">
                  <c:v> 7月</c:v>
                </c:pt>
                <c:pt idx="7">
                  <c:v> 8月</c:v>
                </c:pt>
                <c:pt idx="8">
                  <c:v> 9月</c:v>
                </c:pt>
                <c:pt idx="9">
                  <c:v> 10月</c:v>
                </c:pt>
                <c:pt idx="10">
                  <c:v> 11月</c:v>
                </c:pt>
                <c:pt idx="11">
                  <c:v> 12月</c:v>
                </c:pt>
              </c:strCache>
            </c:strRef>
          </c:cat>
          <c:val>
            <c:numRef>
              <c:f>Statistics!$D$2:$D$13</c:f>
              <c:numCache>
                <c:formatCode>General</c:formatCode>
                <c:ptCount val="12"/>
                <c:pt idx="0">
                  <c:v>8.3000000000000007</c:v>
                </c:pt>
                <c:pt idx="1">
                  <c:v>6</c:v>
                </c:pt>
                <c:pt idx="2">
                  <c:v>10.199999999999999</c:v>
                </c:pt>
                <c:pt idx="3">
                  <c:v>9.8000000000000007</c:v>
                </c:pt>
                <c:pt idx="4">
                  <c:v>11.2</c:v>
                </c:pt>
                <c:pt idx="5">
                  <c:v>9.5</c:v>
                </c:pt>
                <c:pt idx="6">
                  <c:v>9.4</c:v>
                </c:pt>
                <c:pt idx="7">
                  <c:v>9.4</c:v>
                </c:pt>
                <c:pt idx="8">
                  <c:v>9.1</c:v>
                </c:pt>
                <c:pt idx="9">
                  <c:v>10.199999999999999</c:v>
                </c:pt>
                <c:pt idx="10">
                  <c:v>10.3</c:v>
                </c:pt>
                <c:pt idx="11">
                  <c:v>9.6999999999999993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72F-46A3-A31E-B5033CF4F2FA}"/>
            </c:ext>
          </c:extLst>
        </c:ser>
        <c:ser>
          <c:idx val="3"/>
          <c:order val="3"/>
          <c:tx>
            <c:strRef>
              <c:f>Statistics!$E$1</c:f>
              <c:strCache>
                <c:ptCount val="1"/>
                <c:pt idx="0">
                  <c:v>礦 產 品 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Statistics!$A$2:$A$13</c:f>
              <c:strCache>
                <c:ptCount val="12"/>
                <c:pt idx="0">
                  <c:v> 1月</c:v>
                </c:pt>
                <c:pt idx="1">
                  <c:v> 2月</c:v>
                </c:pt>
                <c:pt idx="2">
                  <c:v> 3月</c:v>
                </c:pt>
                <c:pt idx="3">
                  <c:v> 4月</c:v>
                </c:pt>
                <c:pt idx="4">
                  <c:v> 5月</c:v>
                </c:pt>
                <c:pt idx="5">
                  <c:v> 6月</c:v>
                </c:pt>
                <c:pt idx="6">
                  <c:v> 7月</c:v>
                </c:pt>
                <c:pt idx="7">
                  <c:v> 8月</c:v>
                </c:pt>
                <c:pt idx="8">
                  <c:v> 9月</c:v>
                </c:pt>
                <c:pt idx="9">
                  <c:v> 10月</c:v>
                </c:pt>
                <c:pt idx="10">
                  <c:v> 11月</c:v>
                </c:pt>
                <c:pt idx="11">
                  <c:v> 12月</c:v>
                </c:pt>
              </c:strCache>
            </c:strRef>
          </c:cat>
          <c:val>
            <c:numRef>
              <c:f>Statistics!$E$2:$E$13</c:f>
              <c:numCache>
                <c:formatCode>General</c:formatCode>
                <c:ptCount val="12"/>
                <c:pt idx="0">
                  <c:v>15</c:v>
                </c:pt>
                <c:pt idx="1">
                  <c:v>9.8000000000000007</c:v>
                </c:pt>
                <c:pt idx="2">
                  <c:v>11.8</c:v>
                </c:pt>
                <c:pt idx="3">
                  <c:v>10</c:v>
                </c:pt>
                <c:pt idx="4">
                  <c:v>15.9</c:v>
                </c:pt>
                <c:pt idx="5">
                  <c:v>12.4</c:v>
                </c:pt>
                <c:pt idx="6">
                  <c:v>16.100000000000001</c:v>
                </c:pt>
                <c:pt idx="7">
                  <c:v>11.9</c:v>
                </c:pt>
                <c:pt idx="8">
                  <c:v>9</c:v>
                </c:pt>
                <c:pt idx="9">
                  <c:v>10.6</c:v>
                </c:pt>
                <c:pt idx="10">
                  <c:v>13.5</c:v>
                </c:pt>
                <c:pt idx="11">
                  <c:v>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72F-46A3-A31E-B5033CF4F2FA}"/>
            </c:ext>
          </c:extLst>
        </c:ser>
        <c:ser>
          <c:idx val="4"/>
          <c:order val="4"/>
          <c:tx>
            <c:strRef>
              <c:f>Statistics!$F$1</c:f>
              <c:strCache>
                <c:ptCount val="1"/>
                <c:pt idx="0">
                  <c:v>電機產品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Statistics!$A$2:$A$13</c:f>
              <c:strCache>
                <c:ptCount val="12"/>
                <c:pt idx="0">
                  <c:v> 1月</c:v>
                </c:pt>
                <c:pt idx="1">
                  <c:v> 2月</c:v>
                </c:pt>
                <c:pt idx="2">
                  <c:v> 3月</c:v>
                </c:pt>
                <c:pt idx="3">
                  <c:v> 4月</c:v>
                </c:pt>
                <c:pt idx="4">
                  <c:v> 5月</c:v>
                </c:pt>
                <c:pt idx="5">
                  <c:v> 6月</c:v>
                </c:pt>
                <c:pt idx="6">
                  <c:v> 7月</c:v>
                </c:pt>
                <c:pt idx="7">
                  <c:v> 8月</c:v>
                </c:pt>
                <c:pt idx="8">
                  <c:v> 9月</c:v>
                </c:pt>
                <c:pt idx="9">
                  <c:v> 10月</c:v>
                </c:pt>
                <c:pt idx="10">
                  <c:v> 11月</c:v>
                </c:pt>
                <c:pt idx="11">
                  <c:v> 12月</c:v>
                </c:pt>
              </c:strCache>
            </c:strRef>
          </c:cat>
          <c:val>
            <c:numRef>
              <c:f>Statistics!$F$2:$F$13</c:f>
              <c:numCache>
                <c:formatCode>General</c:formatCode>
                <c:ptCount val="12"/>
                <c:pt idx="0">
                  <c:v>9.5</c:v>
                </c:pt>
                <c:pt idx="1">
                  <c:v>6.9</c:v>
                </c:pt>
                <c:pt idx="2">
                  <c:v>10.5</c:v>
                </c:pt>
                <c:pt idx="3">
                  <c:v>9.8000000000000007</c:v>
                </c:pt>
                <c:pt idx="4">
                  <c:v>11.1</c:v>
                </c:pt>
                <c:pt idx="5">
                  <c:v>9.1999999999999993</c:v>
                </c:pt>
                <c:pt idx="6">
                  <c:v>10</c:v>
                </c:pt>
                <c:pt idx="7">
                  <c:v>10.199999999999999</c:v>
                </c:pt>
                <c:pt idx="8">
                  <c:v>9.4</c:v>
                </c:pt>
                <c:pt idx="9">
                  <c:v>9.6</c:v>
                </c:pt>
                <c:pt idx="10">
                  <c:v>8.8000000000000007</c:v>
                </c:pt>
                <c:pt idx="11">
                  <c:v>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872F-46A3-A31E-B5033CF4F2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0921792"/>
        <c:axId val="190922352"/>
      </c:lineChart>
      <c:catAx>
        <c:axId val="1909217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0922352"/>
        <c:crosses val="autoZero"/>
        <c:auto val="1"/>
        <c:lblAlgn val="ctr"/>
        <c:lblOffset val="100"/>
        <c:noMultiLvlLbl val="0"/>
      </c:catAx>
      <c:valAx>
        <c:axId val="190922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90921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solidFill>
            <a:schemeClr val="tx1">
              <a:lumMod val="95000"/>
              <a:lumOff val="5000"/>
            </a:schemeClr>
          </a:solidFill>
        </a:defRPr>
      </a:pPr>
      <a:endParaRPr lang="zh-TW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5B049-39B8-459B-B657-35C5635D4C51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A65985-87C5-4577-B641-62452C73B0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4311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dirty="0"/>
              <a:t>2010</a:t>
            </a:r>
            <a:r>
              <a:rPr lang="zh-TW" altLang="en-US" dirty="0"/>
              <a:t>年的出口主要貨品金額，選了</a:t>
            </a:r>
            <a:r>
              <a:rPr lang="en-US" altLang="zh-TW" dirty="0"/>
              <a:t>5</a:t>
            </a:r>
            <a:r>
              <a:rPr lang="zh-TW" altLang="en-US" dirty="0"/>
              <a:t>項產品</a:t>
            </a:r>
            <a:r>
              <a:rPr lang="en-US" altLang="zh-TW" dirty="0"/>
              <a:t>(</a:t>
            </a:r>
            <a:r>
              <a:rPr lang="zh-TW" altLang="en-US" dirty="0"/>
              <a:t>化學品、機械、紡織品、礦產品、電機產品</a:t>
            </a:r>
            <a:r>
              <a:rPr lang="en-US" altLang="zh-TW" dirty="0"/>
              <a:t>)</a:t>
            </a:r>
            <a:r>
              <a:rPr lang="zh-TW" altLang="en-US" dirty="0"/>
              <a:t>顯示。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A65985-87C5-4577-B641-62452C73B000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4964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dirty="0"/>
              <a:t>比較每項貨品的月出口金額。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A65985-87C5-4577-B641-62452C73B000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519634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73480-C9E8-4F67-99A6-388A1D375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8800" y="882000"/>
            <a:ext cx="9968400" cy="2926800"/>
          </a:xfrm>
        </p:spPr>
        <p:txBody>
          <a:bodyPr anchor="b">
            <a:normAutofit/>
          </a:bodyPr>
          <a:lstStyle>
            <a:lvl1pPr algn="ctr">
              <a:defRPr sz="72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16C158-ECAA-4C6F-931E-BE605ACF1C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0000" y="3870000"/>
            <a:ext cx="8769600" cy="13896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dirty="0"/>
              <a:t>按一下以編輯母片子標題樣式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55B3A94-4698-4762-AA6B-9F2ADB4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08EF-AD6F-45E0-AF6D-844A40C57FD2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24677-5AC6-44BE-90F7-E88253B29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60C11-9940-4340-87D7-CBA3FF907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983E-9E78-4496-864B-3E5D708DA777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15A17F4-92BF-4F29-8834-E60BCF3C2350}"/>
              </a:ext>
            </a:extLst>
          </p:cNvPr>
          <p:cNvCxnSpPr/>
          <p:nvPr userDrawn="1"/>
        </p:nvCxnSpPr>
        <p:spPr>
          <a:xfrm>
            <a:off x="1980000" y="3733200"/>
            <a:ext cx="8229600" cy="0"/>
          </a:xfrm>
          <a:prstGeom prst="line">
            <a:avLst/>
          </a:prstGeom>
          <a:ln w="10033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285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16B12A-EEDB-4918-A843-0F0081C3F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3A4E819-92D1-4EE0-B953-D6A74D35B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79595B9-E2AC-4A5C-B553-1382ABB5B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08EF-AD6F-45E0-AF6D-844A40C57FD2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97BCF1C-ED4C-4164-B470-2035F4092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0FB6830-A939-4B21-9C7A-C2862C875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983E-9E78-4496-864B-3E5D708DA7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4340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28E70AE5-C50A-4E2A-8EF4-447B19F0FD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C338136-44E3-4A8A-821C-9F55963BF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64A9C41-46F1-43FB-9177-13B1F1936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08EF-AD6F-45E0-AF6D-844A40C57FD2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EE00236-4508-4680-8FF5-F0EFA334FA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9EACF59-E8F8-4385-A2AC-8D4B578F9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983E-9E78-4496-864B-3E5D708DA7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8014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03741C-D968-4CB6-9D04-06C03F806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08CDC-5114-4A0A-8056-895ED1FFEFF2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TW" altLang="en-US" dirty="0"/>
              <a:t>按一下編輯母片文字樣式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1942E-71F8-439E-A976-C09AFFF1C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08EF-AD6F-45E0-AF6D-844A40C57FD2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C1368-1EE8-44D3-BFC1-EA03A77AD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8409CD-6272-46C2-9286-D89133F3D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983E-9E78-4496-864B-3E5D708DA7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33745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C1F5CA8-B989-4BFF-A2DA-666FEFC88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52AFBD1-1011-4228-984B-125ED98AB8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9DF1147-2C28-4298-BCBA-ED17AC893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08EF-AD6F-45E0-AF6D-844A40C57FD2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7EBBFE2-098F-46B5-B7B0-C23CE1204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3FE5CEE-CB8C-4A43-89A4-DBC255D19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983E-9E78-4496-864B-3E5D708DA7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444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C00357-8407-418E-95A2-20AE579E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6A163B5-41E9-4FA8-9AF3-1AE8A7173C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B179C8E-1AB6-4D07-9F1E-B5829195D4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7AE63AF-4745-4748-AE69-6A12672E9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08EF-AD6F-45E0-AF6D-844A40C57FD2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3C732EC-AC54-49C8-9A21-58B695C46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8B6868F-0562-4CAE-A982-E4A53D5DC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983E-9E78-4496-864B-3E5D708DA7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868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09DE689-E5A5-4AAC-AE2B-746F2F569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9032FD1-CC1E-4AFE-9629-D03D9F795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621A3B91-0243-4FE0-809F-D93E0D22A3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2616CB19-0041-4562-AF22-FB5C30F75B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8613FBB9-F7D4-4CA6-BB7E-5DD3951EB5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7FC9162-66A3-4B37-8D1D-5253A500B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08EF-AD6F-45E0-AF6D-844A40C57FD2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6AE8C5A4-34E2-49CB-A7CB-82623939F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514D9D88-E8C4-405B-8E53-E7A93C34D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983E-9E78-4496-864B-3E5D708DA7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362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F6B2C-348F-4780-AADE-82897F538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5BA05E9-30EC-435D-B8F2-7EA2B1E01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08EF-AD6F-45E0-AF6D-844A40C57FD2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3855A89-A302-4F4E-BF48-E685670F0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A729D16-565F-4867-B9CF-1FDE7B8F8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983E-9E78-4496-864B-3E5D708DA7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34154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DD99974-CE21-410E-99A4-53DA41774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08EF-AD6F-45E0-AF6D-844A40C57FD2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03DD2ABC-13DC-4A3E-9E2E-95565FE02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B71AA21-F450-4C98-B7B8-6E113483D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983E-9E78-4496-864B-3E5D708DA7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0462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7FEC2A-5FA9-4577-9B98-D0E799CF2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6560D50-D780-4AA7-958F-9DDDB22B8C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1A05113-2587-4EDE-A6C7-CAC464E5F8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ECBD7BD-83C6-41C2-BFC6-D45D4FB3B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08EF-AD6F-45E0-AF6D-844A40C57FD2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268099F2-83A3-4DAB-A539-97EA29B03D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AE62EE54-549B-4827-B27E-4787A4A6A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983E-9E78-4496-864B-3E5D708DA7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0459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27B4D7-5B18-4835-9665-EC9AA6C52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65F557BB-748E-4330-9CE6-69BF1E5E87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73DB1BC-D14F-4D5A-8C26-FC3E9020A7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6B7BF55-CA79-4C9C-B68C-E0D6E187C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808EF-AD6F-45E0-AF6D-844A40C57FD2}" type="datetimeFigureOut">
              <a:rPr lang="zh-TW" altLang="en-US" smtClean="0"/>
              <a:t>2024/10/17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F95E2B31-1D92-4F65-9DD3-E3558DAC5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3C8A985-B758-4BA0-849A-0865B58F8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1983E-9E78-4496-864B-3E5D708DA77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418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463E865-B827-4699-954C-2736ABF86394}"/>
              </a:ext>
            </a:extLst>
          </p:cNvPr>
          <p:cNvSpPr>
            <a:spLocks noChangeAspect="1"/>
          </p:cNvSpPr>
          <p:nvPr userDrawn="1"/>
        </p:nvSpPr>
        <p:spPr>
          <a:xfrm>
            <a:off x="230400" y="244800"/>
            <a:ext cx="11725200" cy="6379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zh-TW" alt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A72458-9949-47AE-8B89-8D5E9C3FA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200" y="370800"/>
            <a:ext cx="9874800" cy="662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68B08-DBE9-4FB1-9DC4-569ACBD1C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4800" y="1159200"/>
            <a:ext cx="9874800" cy="522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D8C6B3-4BB4-4823-B924-02BF0697B8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44800" y="6224400"/>
            <a:ext cx="2329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26808EF-AD6F-45E0-AF6D-844A40C57FD2}" type="datetimeFigureOut">
              <a:rPr lang="zh-TW" altLang="en-US" smtClean="0"/>
              <a:pPr/>
              <a:t>2024/10/17</a:t>
            </a:fld>
            <a:endParaRPr lang="zh-TW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0DDBE-1072-4891-A7B2-8A88C2D9CE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949200" y="6224400"/>
            <a:ext cx="471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045A1-F11C-4AD1-A7C5-ACAE612501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1200" y="6224400"/>
            <a:ext cx="1706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FC1983E-9E78-4496-864B-3E5D708DA777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38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3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0800" indent="-219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400" indent="-219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1600" indent="-219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2D2BCC5-2B6D-4B88-B88D-ED0E99E1568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海關出口貿易統計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EB85E5B-F5C8-4E8A-A011-9D9B97AB9A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資料來源：財政部統計處</a:t>
            </a:r>
          </a:p>
        </p:txBody>
      </p:sp>
    </p:spTree>
    <p:extLst>
      <p:ext uri="{BB962C8B-B14F-4D97-AF65-F5344CB8AC3E}">
        <p14:creationId xmlns:p14="http://schemas.microsoft.com/office/powerpoint/2010/main" val="42258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CFD4549-196B-4E58-908E-F73AE8044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出口主要貨品</a:t>
            </a:r>
            <a:r>
              <a:rPr lang="en-US" altLang="zh-TW" dirty="0"/>
              <a:t>-</a:t>
            </a:r>
            <a:r>
              <a:rPr lang="zh-TW" altLang="en-US" dirty="0"/>
              <a:t>統計表</a:t>
            </a:r>
          </a:p>
        </p:txBody>
      </p:sp>
      <p:graphicFrame>
        <p:nvGraphicFramePr>
          <p:cNvPr id="10" name="內容版面配置區 5" descr="table_statistics" title="table_statistics">
            <a:extLst>
              <a:ext uri="{FF2B5EF4-FFF2-40B4-BE49-F238E27FC236}">
                <a16:creationId xmlns:a16="http://schemas.microsoft.com/office/drawing/2014/main" id="{633013F0-DD4A-424C-852D-275E7155E0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4961207"/>
              </p:ext>
            </p:extLst>
          </p:nvPr>
        </p:nvGraphicFramePr>
        <p:xfrm>
          <a:off x="1143000" y="1559109"/>
          <a:ext cx="9970755" cy="496665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0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81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8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81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81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781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820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l" fontAlgn="b"/>
                      <a:r>
                        <a:rPr lang="zh-TW" altLang="en-US" sz="2400" u="none" strike="noStrike" dirty="0">
                          <a:effectLst/>
                        </a:rPr>
                        <a:t>月別 </a:t>
                      </a:r>
                      <a:endParaRPr lang="zh-TW" altLang="en-US" sz="24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zh-TW" altLang="en-US" sz="2400" u="none" strike="noStrike" dirty="0">
                          <a:effectLst/>
                        </a:rPr>
                        <a:t>化 學 品 </a:t>
                      </a:r>
                      <a:endParaRPr lang="zh-TW" altLang="en-US" sz="24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zh-TW" altLang="en-US" sz="2400" u="none" strike="noStrike" dirty="0">
                          <a:effectLst/>
                        </a:rPr>
                        <a:t>機  械</a:t>
                      </a:r>
                      <a:endParaRPr lang="zh-TW" altLang="en-US" sz="24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zh-TW" altLang="en-US" sz="2400" u="none" strike="noStrike" dirty="0">
                          <a:effectLst/>
                        </a:rPr>
                        <a:t>紡 織 品</a:t>
                      </a:r>
                      <a:endParaRPr lang="zh-TW" altLang="en-US" sz="24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zh-TW" altLang="en-US" sz="2400" u="none" strike="noStrike" dirty="0">
                          <a:effectLst/>
                        </a:rPr>
                        <a:t>礦 產 品 </a:t>
                      </a:r>
                      <a:endParaRPr lang="zh-TW" altLang="en-US" sz="24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zh-TW" altLang="en-US" sz="2400" u="none" strike="noStrike" dirty="0">
                          <a:effectLst/>
                        </a:rPr>
                        <a:t>電機產品</a:t>
                      </a:r>
                      <a:endParaRPr lang="zh-TW" altLang="en-US" sz="2400" b="1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20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l" fontAlgn="b"/>
                      <a:r>
                        <a:rPr lang="zh-TW" altLang="en-US" sz="2400" u="none" strike="noStrike" dirty="0">
                          <a:effectLst/>
                        </a:rPr>
                        <a:t> </a:t>
                      </a:r>
                      <a:r>
                        <a:rPr lang="en-US" altLang="zh-TW" sz="2400" u="none" strike="noStrike" dirty="0">
                          <a:effectLst/>
                        </a:rPr>
                        <a:t>1</a:t>
                      </a:r>
                      <a:r>
                        <a:rPr lang="zh-TW" altLang="en-US" sz="2400" u="none" strike="noStrike" dirty="0">
                          <a:effectLst/>
                        </a:rPr>
                        <a:t>月</a:t>
                      </a:r>
                      <a:endParaRPr lang="zh-TW" altLang="en-US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15.6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11.6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8.3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15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9.5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20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l" fontAlgn="b"/>
                      <a:r>
                        <a:rPr lang="zh-TW" altLang="en-US" sz="2400" u="none" strike="noStrike" dirty="0">
                          <a:effectLst/>
                        </a:rPr>
                        <a:t> </a:t>
                      </a:r>
                      <a:r>
                        <a:rPr lang="en-US" altLang="zh-TW" sz="2400" u="none" strike="noStrike" dirty="0">
                          <a:effectLst/>
                        </a:rPr>
                        <a:t>2</a:t>
                      </a:r>
                      <a:r>
                        <a:rPr lang="zh-TW" altLang="en-US" sz="2400" u="none" strike="noStrike" dirty="0">
                          <a:effectLst/>
                        </a:rPr>
                        <a:t>月</a:t>
                      </a:r>
                      <a:endParaRPr lang="zh-TW" altLang="en-US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12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9.8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6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9.8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6.9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20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l" fontAlgn="b"/>
                      <a:r>
                        <a:rPr lang="zh-TW" altLang="en-US" sz="2400" u="none" strike="noStrike" dirty="0">
                          <a:effectLst/>
                        </a:rPr>
                        <a:t> </a:t>
                      </a:r>
                      <a:r>
                        <a:rPr lang="en-US" altLang="zh-TW" sz="2400" u="none" strike="noStrike" dirty="0">
                          <a:effectLst/>
                        </a:rPr>
                        <a:t>3</a:t>
                      </a:r>
                      <a:r>
                        <a:rPr lang="zh-TW" altLang="en-US" sz="2400" u="none" strike="noStrike" dirty="0">
                          <a:effectLst/>
                        </a:rPr>
                        <a:t>月</a:t>
                      </a:r>
                      <a:endParaRPr lang="zh-TW" altLang="en-US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19.5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13.1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10.2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11.8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10.5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0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l" fontAlgn="b"/>
                      <a:r>
                        <a:rPr lang="zh-TW" altLang="en-US" sz="2400" u="none" strike="noStrike" dirty="0">
                          <a:effectLst/>
                        </a:rPr>
                        <a:t> </a:t>
                      </a:r>
                      <a:r>
                        <a:rPr lang="en-US" altLang="zh-TW" sz="2400" u="none" strike="noStrike" dirty="0">
                          <a:effectLst/>
                        </a:rPr>
                        <a:t>4</a:t>
                      </a:r>
                      <a:r>
                        <a:rPr lang="zh-TW" altLang="en-US" sz="2400" u="none" strike="noStrike" dirty="0">
                          <a:effectLst/>
                        </a:rPr>
                        <a:t>月</a:t>
                      </a:r>
                      <a:endParaRPr lang="zh-TW" altLang="en-US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15.8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12.7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9.8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10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9.8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0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l" fontAlgn="b"/>
                      <a:r>
                        <a:rPr lang="zh-TW" altLang="en-US" sz="2400" u="none" strike="noStrike" dirty="0">
                          <a:effectLst/>
                        </a:rPr>
                        <a:t> </a:t>
                      </a:r>
                      <a:r>
                        <a:rPr lang="en-US" altLang="zh-TW" sz="2400" u="none" strike="noStrike" dirty="0">
                          <a:effectLst/>
                        </a:rPr>
                        <a:t>5</a:t>
                      </a:r>
                      <a:r>
                        <a:rPr lang="zh-TW" altLang="en-US" sz="2400" u="none" strike="noStrike" dirty="0">
                          <a:effectLst/>
                        </a:rPr>
                        <a:t>月</a:t>
                      </a:r>
                      <a:endParaRPr lang="zh-TW" altLang="en-US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18.5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14.7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11.2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15.9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11.1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0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l" fontAlgn="b"/>
                      <a:r>
                        <a:rPr lang="zh-TW" altLang="en-US" sz="2400" u="none" strike="noStrike" dirty="0">
                          <a:effectLst/>
                        </a:rPr>
                        <a:t> </a:t>
                      </a:r>
                      <a:r>
                        <a:rPr lang="en-US" altLang="zh-TW" sz="2400" u="none" strike="noStrike" dirty="0">
                          <a:effectLst/>
                        </a:rPr>
                        <a:t>6</a:t>
                      </a:r>
                      <a:r>
                        <a:rPr lang="zh-TW" altLang="en-US" sz="2400" u="none" strike="noStrike" dirty="0">
                          <a:effectLst/>
                        </a:rPr>
                        <a:t>月</a:t>
                      </a:r>
                      <a:endParaRPr lang="zh-TW" altLang="en-US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15.8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13.9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9.5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12.4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9.2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0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l" fontAlgn="b"/>
                      <a:r>
                        <a:rPr lang="zh-TW" altLang="en-US" sz="2400" u="none" strike="noStrike" dirty="0">
                          <a:effectLst/>
                        </a:rPr>
                        <a:t> </a:t>
                      </a:r>
                      <a:r>
                        <a:rPr lang="en-US" altLang="zh-TW" sz="2400" u="none" strike="noStrike" dirty="0">
                          <a:effectLst/>
                        </a:rPr>
                        <a:t>7</a:t>
                      </a:r>
                      <a:r>
                        <a:rPr lang="zh-TW" altLang="en-US" sz="2400" u="none" strike="noStrike" dirty="0">
                          <a:effectLst/>
                        </a:rPr>
                        <a:t>月</a:t>
                      </a:r>
                      <a:endParaRPr lang="zh-TW" altLang="en-US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16.6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15.1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9.4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16.1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10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0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l" fontAlgn="b"/>
                      <a:r>
                        <a:rPr lang="zh-TW" altLang="en-US" sz="2400" u="none" strike="noStrike" dirty="0">
                          <a:effectLst/>
                        </a:rPr>
                        <a:t> </a:t>
                      </a:r>
                      <a:r>
                        <a:rPr lang="en-US" altLang="zh-TW" sz="2400" u="none" strike="noStrike" dirty="0">
                          <a:effectLst/>
                        </a:rPr>
                        <a:t>8</a:t>
                      </a:r>
                      <a:r>
                        <a:rPr lang="zh-TW" altLang="en-US" sz="2400" u="none" strike="noStrike" dirty="0">
                          <a:effectLst/>
                        </a:rPr>
                        <a:t>月</a:t>
                      </a:r>
                      <a:endParaRPr lang="zh-TW" altLang="en-US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15.9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15.7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9.4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11.9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10.2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0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l" fontAlgn="b"/>
                      <a:r>
                        <a:rPr lang="zh-TW" altLang="en-US" sz="2400" u="none" strike="noStrike" dirty="0">
                          <a:effectLst/>
                        </a:rPr>
                        <a:t> </a:t>
                      </a:r>
                      <a:r>
                        <a:rPr lang="en-US" altLang="zh-TW" sz="2400" u="none" strike="noStrike" dirty="0">
                          <a:effectLst/>
                        </a:rPr>
                        <a:t>9</a:t>
                      </a:r>
                      <a:r>
                        <a:rPr lang="zh-TW" altLang="en-US" sz="2400" u="none" strike="noStrike" dirty="0">
                          <a:effectLst/>
                        </a:rPr>
                        <a:t>月</a:t>
                      </a:r>
                      <a:endParaRPr lang="zh-TW" altLang="en-US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14.8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13.8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9.1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9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9.4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20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l" fontAlgn="b"/>
                      <a:r>
                        <a:rPr lang="zh-TW" altLang="en-US" sz="2400" u="none" strike="noStrike" dirty="0">
                          <a:effectLst/>
                        </a:rPr>
                        <a:t> </a:t>
                      </a:r>
                      <a:r>
                        <a:rPr lang="en-US" altLang="zh-TW" sz="2400" u="none" strike="noStrike" dirty="0">
                          <a:effectLst/>
                        </a:rPr>
                        <a:t>10</a:t>
                      </a:r>
                      <a:r>
                        <a:rPr lang="zh-TW" altLang="en-US" sz="2400" u="none" strike="noStrike" dirty="0">
                          <a:effectLst/>
                        </a:rPr>
                        <a:t>月</a:t>
                      </a:r>
                      <a:endParaRPr lang="zh-TW" altLang="en-US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15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15.5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10.2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10.6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9.6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20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l" fontAlgn="b"/>
                      <a:r>
                        <a:rPr lang="zh-TW" altLang="en-US" sz="2400" u="none" strike="noStrike" dirty="0">
                          <a:effectLst/>
                        </a:rPr>
                        <a:t> </a:t>
                      </a:r>
                      <a:r>
                        <a:rPr lang="en-US" altLang="zh-TW" sz="2400" u="none" strike="noStrike" dirty="0">
                          <a:effectLst/>
                        </a:rPr>
                        <a:t>11</a:t>
                      </a:r>
                      <a:r>
                        <a:rPr lang="zh-TW" altLang="en-US" sz="2400" u="none" strike="noStrike" dirty="0">
                          <a:effectLst/>
                        </a:rPr>
                        <a:t>月</a:t>
                      </a:r>
                      <a:endParaRPr lang="zh-TW" altLang="en-US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16.9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15.7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10.3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>
                          <a:effectLst/>
                        </a:rPr>
                        <a:t>13.5</a:t>
                      </a:r>
                      <a:endParaRPr lang="en-US" altLang="zh-TW" sz="2400" b="0" i="0" u="none" strike="noStrike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8.8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20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l" fontAlgn="b"/>
                      <a:r>
                        <a:rPr lang="zh-TW" altLang="en-US" sz="2400" u="none" strike="noStrike" dirty="0">
                          <a:effectLst/>
                        </a:rPr>
                        <a:t> </a:t>
                      </a:r>
                      <a:r>
                        <a:rPr lang="en-US" altLang="zh-TW" sz="2400" u="none" strike="noStrike" dirty="0">
                          <a:effectLst/>
                        </a:rPr>
                        <a:t>12</a:t>
                      </a:r>
                      <a:r>
                        <a:rPr lang="zh-TW" altLang="en-US" sz="2400" u="none" strike="noStrike" dirty="0">
                          <a:effectLst/>
                        </a:rPr>
                        <a:t>月</a:t>
                      </a:r>
                      <a:endParaRPr lang="zh-TW" altLang="en-US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15.9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15.7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9.7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12.5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w Cen MT" panose="020B0602020104020603"/>
                        </a:defRPr>
                      </a:lvl9pPr>
                    </a:lstStyle>
                    <a:p>
                      <a:pPr algn="r" fontAlgn="b"/>
                      <a:r>
                        <a:rPr lang="en-US" altLang="zh-TW" sz="2400" u="none" strike="noStrike" dirty="0">
                          <a:effectLst/>
                        </a:rPr>
                        <a:t>8</a:t>
                      </a:r>
                      <a:endParaRPr lang="en-US" altLang="zh-TW" sz="2400" b="0" i="0" u="none" strike="noStrik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矩形 4">
            <a:extLst>
              <a:ext uri="{FF2B5EF4-FFF2-40B4-BE49-F238E27FC236}">
                <a16:creationId xmlns:a16="http://schemas.microsoft.com/office/drawing/2014/main" id="{462EAD32-66B3-4484-9100-62F3624F8428}"/>
              </a:ext>
            </a:extLst>
          </p:cNvPr>
          <p:cNvSpPr/>
          <p:nvPr/>
        </p:nvSpPr>
        <p:spPr>
          <a:xfrm>
            <a:off x="1141200" y="1134000"/>
            <a:ext cx="1698542" cy="461665"/>
          </a:xfrm>
          <a:prstGeom prst="rect">
            <a:avLst/>
          </a:prstGeom>
        </p:spPr>
        <p:txBody>
          <a:bodyPr wrap="none" lIns="0">
            <a:spAutoFit/>
          </a:bodyPr>
          <a:lstStyle/>
          <a:p>
            <a:r>
              <a:rPr lang="zh-TW" altLang="en-US" sz="2400" dirty="0"/>
              <a:t>單位</a:t>
            </a:r>
            <a:r>
              <a:rPr lang="en-US" altLang="zh-TW" sz="2400" dirty="0"/>
              <a:t>:</a:t>
            </a:r>
            <a:r>
              <a:rPr lang="zh-TW" altLang="en-US" sz="2400" dirty="0"/>
              <a:t>億美元</a:t>
            </a:r>
          </a:p>
        </p:txBody>
      </p:sp>
    </p:spTree>
    <p:extLst>
      <p:ext uri="{BB962C8B-B14F-4D97-AF65-F5344CB8AC3E}">
        <p14:creationId xmlns:p14="http://schemas.microsoft.com/office/powerpoint/2010/main" val="1355374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46114E1-7807-4FEB-87F3-BC94B627F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/>
              <a:t>出口主要貨品</a:t>
            </a:r>
            <a:r>
              <a:rPr lang="en-US" altLang="zh-TW" dirty="0"/>
              <a:t>-</a:t>
            </a:r>
            <a:r>
              <a:rPr lang="zh-TW" altLang="en-US" dirty="0"/>
              <a:t>統計圖</a:t>
            </a:r>
          </a:p>
        </p:txBody>
      </p:sp>
      <p:graphicFrame>
        <p:nvGraphicFramePr>
          <p:cNvPr id="4" name="內容版面配置區 4" descr="chart_statistics" title="chart_statistics">
            <a:extLst>
              <a:ext uri="{FF2B5EF4-FFF2-40B4-BE49-F238E27FC236}">
                <a16:creationId xmlns:a16="http://schemas.microsoft.com/office/drawing/2014/main" id="{0A084343-CA9C-4D19-938F-D5C3D6AE8E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7327421"/>
              </p:ext>
            </p:extLst>
          </p:nvPr>
        </p:nvGraphicFramePr>
        <p:xfrm>
          <a:off x="1143000" y="1323975"/>
          <a:ext cx="9872663" cy="5060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18510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chart seriesIdx="-4" categoryIdx="9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graphicEl>
                                              <a:chart seriesIdx="-4" categoryIdx="1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>
                                            <p:graphicEl>
                                              <a:chart seriesIdx="-4" categoryIdx="1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 animBg="0"/>
        </p:bldSub>
      </p:bldGraphic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w Cen MT">
      <a:maj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177</Words>
  <Application>Microsoft Office PowerPoint</Application>
  <PresentationFormat>寬螢幕</PresentationFormat>
  <Paragraphs>88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新細明體</vt:lpstr>
      <vt:lpstr>Arial</vt:lpstr>
      <vt:lpstr>Calibri</vt:lpstr>
      <vt:lpstr>Tw Cen MT</vt:lpstr>
      <vt:lpstr>Office 佈景主題</vt:lpstr>
      <vt:lpstr>海關出口貿易統計</vt:lpstr>
      <vt:lpstr>出口主要貨品-統計表</vt:lpstr>
      <vt:lpstr>出口主要貨品-統計圖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9</cp:revision>
  <dcterms:created xsi:type="dcterms:W3CDTF">2018-11-21T08:58:23Z</dcterms:created>
  <dcterms:modified xsi:type="dcterms:W3CDTF">2024-10-17T12:40:55Z</dcterms:modified>
</cp:coreProperties>
</file>